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73" r:id="rId3"/>
    <p:sldId id="271" r:id="rId4"/>
    <p:sldId id="263" r:id="rId5"/>
    <p:sldId id="257" r:id="rId6"/>
    <p:sldId id="269" r:id="rId7"/>
    <p:sldId id="259" r:id="rId8"/>
    <p:sldId id="264" r:id="rId9"/>
    <p:sldId id="261" r:id="rId10"/>
    <p:sldId id="265" r:id="rId11"/>
    <p:sldId id="267" r:id="rId12"/>
    <p:sldId id="266" r:id="rId13"/>
    <p:sldId id="268" r:id="rId14"/>
    <p:sldId id="27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44"/>
    <p:restoredTop sz="94617"/>
  </p:normalViewPr>
  <p:slideViewPr>
    <p:cSldViewPr snapToGrid="0" snapToObjects="1">
      <p:cViewPr varScale="1">
        <p:scale>
          <a:sx n="126" d="100"/>
          <a:sy n="126" d="100"/>
        </p:scale>
        <p:origin x="200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6A3B02-5B0E-C643-B6DF-784EBCA01445}" type="datetimeFigureOut">
              <a:rPr lang="en-US" smtClean="0"/>
              <a:t>4/11/17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3D0F4-3936-6146-A38D-C7FE9AD0F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07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3D0F4-3936-6146-A38D-C7FE9AD0FB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303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D52F6-A84B-E04E-B88D-53C397A236F7}" type="datetimeFigureOut">
              <a:rPr lang="en-US" smtClean="0"/>
              <a:t>4/11/17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19B29-2D90-4148-953A-89A3657E5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42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D52F6-A84B-E04E-B88D-53C397A236F7}" type="datetimeFigureOut">
              <a:rPr lang="en-US" smtClean="0"/>
              <a:t>4/11/17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19B29-2D90-4148-953A-89A3657E5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010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D52F6-A84B-E04E-B88D-53C397A236F7}" type="datetimeFigureOut">
              <a:rPr lang="en-US" smtClean="0"/>
              <a:t>4/11/17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19B29-2D90-4148-953A-89A3657E5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590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D52F6-A84B-E04E-B88D-53C397A236F7}" type="datetimeFigureOut">
              <a:rPr lang="en-US" smtClean="0"/>
              <a:t>4/11/17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19B29-2D90-4148-953A-89A3657E5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685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D52F6-A84B-E04E-B88D-53C397A236F7}" type="datetimeFigureOut">
              <a:rPr lang="en-US" smtClean="0"/>
              <a:t>4/11/17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19B29-2D90-4148-953A-89A3657E5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1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D52F6-A84B-E04E-B88D-53C397A236F7}" type="datetimeFigureOut">
              <a:rPr lang="en-US" smtClean="0"/>
              <a:t>4/11/17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19B29-2D90-4148-953A-89A3657E5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689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D52F6-A84B-E04E-B88D-53C397A236F7}" type="datetimeFigureOut">
              <a:rPr lang="en-US" smtClean="0"/>
              <a:t>4/11/17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19B29-2D90-4148-953A-89A3657E5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87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D52F6-A84B-E04E-B88D-53C397A236F7}" type="datetimeFigureOut">
              <a:rPr lang="en-US" smtClean="0"/>
              <a:t>4/11/17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19B29-2D90-4148-953A-89A3657E5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46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D52F6-A84B-E04E-B88D-53C397A236F7}" type="datetimeFigureOut">
              <a:rPr lang="en-US" smtClean="0"/>
              <a:t>4/11/17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19B29-2D90-4148-953A-89A3657E5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072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D52F6-A84B-E04E-B88D-53C397A236F7}" type="datetimeFigureOut">
              <a:rPr lang="en-US" smtClean="0"/>
              <a:t>4/11/17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19B29-2D90-4148-953A-89A3657E5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38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D52F6-A84B-E04E-B88D-53C397A236F7}" type="datetimeFigureOut">
              <a:rPr lang="en-US" smtClean="0"/>
              <a:t>4/11/17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19B29-2D90-4148-953A-89A3657E5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260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D52F6-A84B-E04E-B88D-53C397A236F7}" type="datetimeFigureOut">
              <a:rPr lang="en-US" smtClean="0"/>
              <a:t>4/11/17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19B29-2D90-4148-953A-89A3657E5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374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Physical Health and People with a Severe Mental Illness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Diabetes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9125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Issues for the GP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The diagnosis of diabetes is very likely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He will need a fasting blood glucose to confirm the diagnosis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An explanation of diabetes will be needed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Life style counselling will be needed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Will he need another consultation?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Fact Sheet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Using HbA1c to diagnose diabetes can provide a false negative result</a:t>
            </a:r>
          </a:p>
          <a:p>
            <a:r>
              <a:rPr lang="en-US" dirty="0" smtClean="0"/>
              <a:t>Antipsychotic medication is one contributing factor to the diabetes. </a:t>
            </a:r>
          </a:p>
          <a:p>
            <a:r>
              <a:rPr lang="en-US" dirty="0" smtClean="0"/>
              <a:t>Others include lifestyle, obesity, poor nutrition, and access to health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60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4200" y="1822450"/>
            <a:ext cx="6802120" cy="4801870"/>
          </a:xfrm>
        </p:spPr>
        <p:txBody>
          <a:bodyPr>
            <a:normAutofit fontScale="925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next consultation with the Practice Nurse: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A fasting blood glucose confirmed the diagnosis of diabetes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New diabetic patient guidelines should be followed  (country specific)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Information is provided about diabetes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Advice is provided about healthy eating, exercise and stopping smoking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Advice about influenza vaccination, pneumonia vaccination, Hepatitis B vaccination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Clinical examination to assess baseline of target organs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/>
              <a:t>Further blood tests to assess lipid profile etc.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320" y="2030254"/>
            <a:ext cx="2926080" cy="1950720"/>
          </a:xfrm>
        </p:spPr>
      </p:pic>
    </p:spTree>
    <p:extLst>
      <p:ext uri="{BB962C8B-B14F-4D97-AF65-F5344CB8AC3E}">
        <p14:creationId xmlns:p14="http://schemas.microsoft.com/office/powerpoint/2010/main" val="185200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Issues for the GP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If and when to start oral medication e.g. metformin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Reassess cardiovascular risk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Advice NOT to stop clozapine as a way to manage diabetes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Communication with mental health team about new diagnosis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Referral to dietician (when available)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Fact Sheet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recommendations for new diabetics should be followed e.g. vaccinations etc.</a:t>
            </a:r>
          </a:p>
          <a:p>
            <a:r>
              <a:rPr lang="en-US" dirty="0" smtClean="0"/>
              <a:t>Accessing health care needs to be supported </a:t>
            </a:r>
          </a:p>
          <a:p>
            <a:r>
              <a:rPr lang="en-US" dirty="0" smtClean="0"/>
              <a:t>Communication with mental health team essential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50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Clinical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Diabetes is more common amongst people with SMI</a:t>
            </a:r>
          </a:p>
          <a:p>
            <a:r>
              <a:rPr lang="en-US" dirty="0" smtClean="0"/>
              <a:t>The diagnosis of diabetes needs to avoid the use of HbA1c</a:t>
            </a:r>
          </a:p>
          <a:p>
            <a:r>
              <a:rPr lang="en-US" dirty="0" smtClean="0"/>
              <a:t>The management of diabetes is more complex</a:t>
            </a:r>
          </a:p>
          <a:p>
            <a:r>
              <a:rPr lang="en-US" dirty="0" smtClean="0"/>
              <a:t>Lifestyle factors are significant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Organizational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Communication with the mental health team is essential</a:t>
            </a:r>
          </a:p>
          <a:p>
            <a:r>
              <a:rPr lang="en-US" dirty="0" smtClean="0"/>
              <a:t>Sharing clinical information is essential</a:t>
            </a:r>
          </a:p>
          <a:p>
            <a:r>
              <a:rPr lang="en-US" dirty="0" smtClean="0"/>
              <a:t>Primary care teamwork is essential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35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Improvement: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Can you identify </a:t>
            </a:r>
          </a:p>
          <a:p>
            <a:r>
              <a:rPr lang="en-US" dirty="0"/>
              <a:t>H</a:t>
            </a:r>
            <a:r>
              <a:rPr lang="en-US" dirty="0" smtClean="0"/>
              <a:t>ow many patients with a severe mental illness are in your practice population?</a:t>
            </a:r>
          </a:p>
          <a:p>
            <a:r>
              <a:rPr lang="en-US" smtClean="0"/>
              <a:t>How many have </a:t>
            </a:r>
            <a:r>
              <a:rPr lang="en-US" dirty="0" smtClean="0"/>
              <a:t>had </a:t>
            </a:r>
            <a:r>
              <a:rPr lang="en-US" smtClean="0"/>
              <a:t>a diabetic assessment in the last 12 months?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064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this slide set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70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This slide set is one of four, designed to be a teaching aid in the management of the physical health of people with a severe mental illness.  The slide set should be used with the accompanying fact sheet on diabetes.</a:t>
            </a:r>
          </a:p>
          <a:p>
            <a:pPr marL="0" indent="0">
              <a:buNone/>
            </a:pPr>
            <a:r>
              <a:rPr lang="en-US" sz="2400" dirty="0" smtClean="0"/>
              <a:t>The slide set is based on a consultation with Amir, an imaginary patient.  Each slide set poses a separate set of clinical issues for the Family Doctor and their team.  However, there is a chronology to the slide sets, and this slide set represents the first of four consultations with Amir.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This slide set can be used in a small group setting, to prompt discussion on the care of people with a severe mental illness.  The audience might be a primary care team of health care professionals, a joint meeting between mental health and primary care doctors, or a postgraduate educational meeting.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7433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46% of people with a severe mental illness have a Non Communicable Disease (NCD)</a:t>
            </a:r>
          </a:p>
          <a:p>
            <a:r>
              <a:rPr lang="en-US" dirty="0" smtClean="0"/>
              <a:t>They die 15 </a:t>
            </a:r>
            <a:r>
              <a:rPr lang="mr-IN" dirty="0" smtClean="0"/>
              <a:t>–</a:t>
            </a:r>
            <a:r>
              <a:rPr lang="en-US" dirty="0" smtClean="0"/>
              <a:t> 20 years earlier than they would have done if they had not had a severe mental illness</a:t>
            </a:r>
          </a:p>
          <a:p>
            <a:r>
              <a:rPr lang="en-US" dirty="0" smtClean="0"/>
              <a:t>Causes of this premature mortality include:</a:t>
            </a:r>
          </a:p>
          <a:p>
            <a:pPr lvl="1"/>
            <a:r>
              <a:rPr lang="en-US" dirty="0" smtClean="0"/>
              <a:t>Genetics</a:t>
            </a:r>
          </a:p>
          <a:p>
            <a:pPr lvl="1"/>
            <a:r>
              <a:rPr lang="en-US" dirty="0" smtClean="0"/>
              <a:t>Deprivation</a:t>
            </a:r>
          </a:p>
          <a:p>
            <a:pPr lvl="1"/>
            <a:r>
              <a:rPr lang="en-US" dirty="0" smtClean="0"/>
              <a:t>Medication</a:t>
            </a:r>
          </a:p>
          <a:p>
            <a:pPr lvl="1"/>
            <a:r>
              <a:rPr lang="en-US" dirty="0" smtClean="0"/>
              <a:t>Lifestyle</a:t>
            </a:r>
          </a:p>
          <a:p>
            <a:pPr lvl="1"/>
            <a:r>
              <a:rPr lang="en-US" dirty="0" smtClean="0"/>
              <a:t>Health professionals attitudes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777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Clinical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Diabetes is more common amongst people with SMI</a:t>
            </a:r>
          </a:p>
          <a:p>
            <a:r>
              <a:rPr lang="en-US" dirty="0" smtClean="0"/>
              <a:t>The diagnosis of diabetes needs to avoid the use of HbA1c</a:t>
            </a:r>
          </a:p>
          <a:p>
            <a:r>
              <a:rPr lang="en-US" dirty="0" smtClean="0"/>
              <a:t>The management of diabetes is more complex</a:t>
            </a:r>
          </a:p>
          <a:p>
            <a:r>
              <a:rPr lang="en-US" dirty="0" smtClean="0"/>
              <a:t>Lifestyle factors are significant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Organizational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Communication with the mental health team is essential</a:t>
            </a:r>
          </a:p>
          <a:p>
            <a:r>
              <a:rPr lang="en-US" dirty="0" smtClean="0"/>
              <a:t>Sharing clinical information is essential</a:t>
            </a:r>
          </a:p>
          <a:p>
            <a:r>
              <a:rPr lang="en-US" dirty="0" smtClean="0"/>
              <a:t>Primary care teamwork is essential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18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4200" y="1822450"/>
            <a:ext cx="6802120" cy="4351338"/>
          </a:xfrm>
        </p:spPr>
        <p:txBody>
          <a:bodyPr>
            <a:normAutofit fontScale="92500"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u="sng" dirty="0" smtClean="0"/>
              <a:t>Clinical Background: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Amir is a 38 year old man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PMH: Schizophrenia diagnosed 22 years ago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Nil else significant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Family History: no information available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Smoking History: not recorded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Social History: no record of employment status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Perusing his notes, he had numerous contacts with the practice nurse up until 5 months ago, and then nothing.  The last few contacts were characterized by shouting, missing appointments, and generally chaotic behaviour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72494"/>
            <a:ext cx="2926080" cy="1950720"/>
          </a:xfrm>
        </p:spPr>
      </p:pic>
    </p:spTree>
    <p:extLst>
      <p:ext uri="{BB962C8B-B14F-4D97-AF65-F5344CB8AC3E}">
        <p14:creationId xmlns:p14="http://schemas.microsoft.com/office/powerpoint/2010/main" val="109511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Issues for the Clinician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Incomplete records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Behaviour towards the practice nurse and in the waiting room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Fact Sheet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People with severe mental illness lead chaotic lives</a:t>
            </a:r>
          </a:p>
          <a:p>
            <a:pPr lvl="1"/>
            <a:r>
              <a:rPr lang="en-US" dirty="0" smtClean="0"/>
              <a:t>Move frequently so that health records are frequently incomplete</a:t>
            </a:r>
          </a:p>
          <a:p>
            <a:pPr lvl="1"/>
            <a:r>
              <a:rPr lang="en-US" dirty="0" smtClean="0"/>
              <a:t>Are more likely to be unemployed</a:t>
            </a:r>
          </a:p>
          <a:p>
            <a:pPr lvl="1"/>
            <a:r>
              <a:rPr lang="en-US" dirty="0" smtClean="0"/>
              <a:t>Are more likely to need state benefits</a:t>
            </a:r>
          </a:p>
          <a:p>
            <a:pPr lvl="1"/>
            <a:r>
              <a:rPr lang="en-US" dirty="0" smtClean="0"/>
              <a:t>Are more likely to be homeless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3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4200" y="1822450"/>
            <a:ext cx="6802120" cy="4351338"/>
          </a:xfrm>
        </p:spPr>
        <p:txBody>
          <a:bodyPr>
            <a:normAutofit fontScale="77500" lnSpcReduction="2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u="sng" dirty="0" smtClean="0"/>
              <a:t>The Reason for the Consultation: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u="sng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During the consultation, Amir is quiet, polite and apologetic for his previous behaviour. 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He </a:t>
            </a:r>
            <a:r>
              <a:rPr lang="en-US" dirty="0"/>
              <a:t>explains that he had become increasingly unwell mentally and had been admitted to hospital five months previously. 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His </a:t>
            </a:r>
            <a:r>
              <a:rPr lang="en-US" dirty="0"/>
              <a:t>psychiatrist recently changed his medication to clozapine, and he feels much more settled and comfortable on this new treatment. 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He </a:t>
            </a:r>
            <a:r>
              <a:rPr lang="en-US" dirty="0"/>
              <a:t>has been home for two weeks and noticed that he was much more tired than previously and was drinking all the time. 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He </a:t>
            </a:r>
            <a:r>
              <a:rPr lang="en-US" dirty="0"/>
              <a:t>mentioned this to his psychiatrist, who recommended that he see his family doctor.</a:t>
            </a:r>
            <a:r>
              <a:rPr lang="en-GB" dirty="0" smtClean="0">
                <a:effectLst/>
              </a:rPr>
              <a:t> </a:t>
            </a:r>
            <a:endParaRPr lang="en-US" dirty="0" smtClean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480" y="2121694"/>
            <a:ext cx="2926080" cy="1950720"/>
          </a:xfrm>
        </p:spPr>
      </p:pic>
    </p:spTree>
    <p:extLst>
      <p:ext uri="{BB962C8B-B14F-4D97-AF65-F5344CB8AC3E}">
        <p14:creationId xmlns:p14="http://schemas.microsoft.com/office/powerpoint/2010/main" val="119133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Issues for the GP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Address the presenting complaint or consider the mental health admission and discharge process?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Fact Sheet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People with SMI die 15 </a:t>
            </a:r>
            <a:r>
              <a:rPr lang="mr-IN" dirty="0" smtClean="0"/>
              <a:t>–</a:t>
            </a:r>
            <a:r>
              <a:rPr lang="en-US" dirty="0" smtClean="0"/>
              <a:t> 20 years earlier </a:t>
            </a:r>
          </a:p>
          <a:p>
            <a:r>
              <a:rPr lang="en-US" dirty="0" smtClean="0"/>
              <a:t>Cause of premature mortality is NCDs such as diabetes</a:t>
            </a:r>
          </a:p>
          <a:p>
            <a:r>
              <a:rPr lang="en-US" dirty="0" smtClean="0"/>
              <a:t>NCDs are more prevalent and more often poorly controlled</a:t>
            </a:r>
          </a:p>
          <a:p>
            <a:r>
              <a:rPr lang="en-US" dirty="0" smtClean="0"/>
              <a:t>Diabetes is at least 2 </a:t>
            </a:r>
            <a:r>
              <a:rPr lang="mr-IN" dirty="0" smtClean="0"/>
              <a:t>–</a:t>
            </a:r>
            <a:r>
              <a:rPr lang="en-US" dirty="0" smtClean="0"/>
              <a:t> 3 times more common in people with SMI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17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4200" y="1822450"/>
            <a:ext cx="6802120" cy="4801870"/>
          </a:xfrm>
        </p:spPr>
        <p:txBody>
          <a:bodyPr>
            <a:normAutofit fontScale="92500"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u="sng" dirty="0" smtClean="0"/>
              <a:t>Taking the History: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The doctor focuses on the thirst and tiredness </a:t>
            </a:r>
            <a:r>
              <a:rPr lang="mr-IN" dirty="0" smtClean="0"/>
              <a:t>–</a:t>
            </a:r>
            <a:r>
              <a:rPr lang="en-US" dirty="0" smtClean="0"/>
              <a:t> cardinal features of diabetes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Family history: Both mother and father had Type 2 diabetes.  His father died of a heart attack aged 55years.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Amir’s BMI has increased from 33 to 44 over the last two months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He has also started smoking again (he had the opportunity to buy take-away meals and cigarettes as part of his rehabilitation programme whilst on the ward)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62334"/>
            <a:ext cx="2926080" cy="1950720"/>
          </a:xfrm>
        </p:spPr>
      </p:pic>
    </p:spTree>
    <p:extLst>
      <p:ext uri="{BB962C8B-B14F-4D97-AF65-F5344CB8AC3E}">
        <p14:creationId xmlns:p14="http://schemas.microsoft.com/office/powerpoint/2010/main" val="213763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966</Words>
  <Application>Microsoft Macintosh PowerPoint</Application>
  <PresentationFormat>Widescreen</PresentationFormat>
  <Paragraphs>112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Mangal</vt:lpstr>
      <vt:lpstr>Office Theme</vt:lpstr>
      <vt:lpstr>Physical Health and People with a Severe Mental Illness</vt:lpstr>
      <vt:lpstr>Using this slide set </vt:lpstr>
      <vt:lpstr>The Context</vt:lpstr>
      <vt:lpstr>Learning Objectives</vt:lpstr>
      <vt:lpstr>Amir</vt:lpstr>
      <vt:lpstr>Amir</vt:lpstr>
      <vt:lpstr>Amir</vt:lpstr>
      <vt:lpstr>Amir</vt:lpstr>
      <vt:lpstr>Amir</vt:lpstr>
      <vt:lpstr>Amir</vt:lpstr>
      <vt:lpstr>Amir</vt:lpstr>
      <vt:lpstr>Amir</vt:lpstr>
      <vt:lpstr>Learning Objectives</vt:lpstr>
      <vt:lpstr>Quality Improvement: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Health and People with a Severe Mental Illness</dc:title>
  <dc:creator>Alan Cohen</dc:creator>
  <cp:lastModifiedBy>Alan Cohen</cp:lastModifiedBy>
  <cp:revision>25</cp:revision>
  <dcterms:created xsi:type="dcterms:W3CDTF">2017-03-14T14:58:40Z</dcterms:created>
  <dcterms:modified xsi:type="dcterms:W3CDTF">2017-04-11T10:12:55Z</dcterms:modified>
</cp:coreProperties>
</file>